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trictFirstAndLastChars="0" autoCompressPictures="0">
  <p:sldMasterIdLst>
    <p:sldMasterId id="2147483672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Comments="0">
  <p:normalViewPr snapVertSplitter="1" horzBarState="maximized">
    <p:restoredLeft sz="12579"/>
    <p:restoredTop sz="90000"/>
  </p:normalViewPr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1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slide" Target="slides/slide11.xml"  /><Relationship Id="rId14" Type="http://schemas.openxmlformats.org/officeDocument/2006/relationships/slide" Target="slides/slide12.xml"  /><Relationship Id="rId15" Type="http://schemas.openxmlformats.org/officeDocument/2006/relationships/slide" Target="slides/slide13.xml"  /><Relationship Id="rId16" Type="http://schemas.openxmlformats.org/officeDocument/2006/relationships/presProps" Target="presProps.xml"  /><Relationship Id="rId17" Type="http://schemas.openxmlformats.org/officeDocument/2006/relationships/viewProps" Target="viewProps.xml"  /><Relationship Id="rId18" Type="http://schemas.openxmlformats.org/officeDocument/2006/relationships/theme" Target="theme/theme1.xml"  /><Relationship Id="rId19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w="sm" len="sm"/>
            <a:tailEnd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2.xml"  /><Relationship Id="rId2" Type="http://schemas.openxmlformats.org/officeDocument/2006/relationships/notesMaster" Target="../notesMasters/notesMaster1.xml"  /></Relationships>
</file>

<file path=ppt/notesSlides/_rels/notesSlide10.xml.rels><?xml version="1.0" encoding="UTF-8" standalone="yes" ?><Relationships xmlns="http://schemas.openxmlformats.org/package/2006/relationships"><Relationship Id="rId1" Type="http://schemas.openxmlformats.org/officeDocument/2006/relationships/slide" Target="../slides/slide11.xml"  /><Relationship Id="rId2" Type="http://schemas.openxmlformats.org/officeDocument/2006/relationships/notesMaster" Target="../notesMasters/notesMaster1.xml"  /></Relationships>
</file>

<file path=ppt/notesSlides/_rels/notesSlide1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2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3.xml"  /><Relationship Id="rId2" Type="http://schemas.openxmlformats.org/officeDocument/2006/relationships/notesMaster" Target="../notesMasters/notesMaster1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slide" Target="../slides/slide4.xml"  /><Relationship Id="rId2" Type="http://schemas.openxmlformats.org/officeDocument/2006/relationships/notesMaster" Target="../notesMasters/notesMaster1.xml"  /></Relationships>
</file>

<file path=ppt/notesSlides/_rels/notesSlide4.xml.rels><?xml version="1.0" encoding="UTF-8" standalone="yes" ?><Relationships xmlns="http://schemas.openxmlformats.org/package/2006/relationships"><Relationship Id="rId1" Type="http://schemas.openxmlformats.org/officeDocument/2006/relationships/slide" Target="../slides/slide5.xml"  /><Relationship Id="rId2" Type="http://schemas.openxmlformats.org/officeDocument/2006/relationships/notesMaster" Target="../notesMasters/notesMaster1.xml"  /></Relationships>
</file>

<file path=ppt/notesSlides/_rels/notesSlide5.xml.rels><?xml version="1.0" encoding="UTF-8" standalone="yes" ?><Relationships xmlns="http://schemas.openxmlformats.org/package/2006/relationships"><Relationship Id="rId1" Type="http://schemas.openxmlformats.org/officeDocument/2006/relationships/slide" Target="../slides/slide6.xml"  /><Relationship Id="rId2" Type="http://schemas.openxmlformats.org/officeDocument/2006/relationships/notesMaster" Target="../notesMasters/notesMaster1.xml"  /></Relationships>
</file>

<file path=ppt/notesSlides/_rels/notesSlide6.xml.rels><?xml version="1.0" encoding="UTF-8" standalone="yes" ?><Relationships xmlns="http://schemas.openxmlformats.org/package/2006/relationships"><Relationship Id="rId1" Type="http://schemas.openxmlformats.org/officeDocument/2006/relationships/slide" Target="../slides/slide7.xml"  /><Relationship Id="rId2" Type="http://schemas.openxmlformats.org/officeDocument/2006/relationships/notesMaster" Target="../notesMasters/notesMaster1.xml"  /></Relationships>
</file>

<file path=ppt/notesSlides/_rels/notesSlide7.xml.rels><?xml version="1.0" encoding="UTF-8" standalone="yes" ?><Relationships xmlns="http://schemas.openxmlformats.org/package/2006/relationships"><Relationship Id="rId1" Type="http://schemas.openxmlformats.org/officeDocument/2006/relationships/slide" Target="../slides/slide8.xml"  /><Relationship Id="rId2" Type="http://schemas.openxmlformats.org/officeDocument/2006/relationships/notesMaster" Target="../notesMasters/notesMaster1.xml"  /></Relationships>
</file>

<file path=ppt/notesSlides/_rels/notesSlide8.xml.rels><?xml version="1.0" encoding="UTF-8" standalone="yes" ?><Relationships xmlns="http://schemas.openxmlformats.org/package/2006/relationships"><Relationship Id="rId1" Type="http://schemas.openxmlformats.org/officeDocument/2006/relationships/slide" Target="../slides/slide9.xml"  /><Relationship Id="rId2" Type="http://schemas.openxmlformats.org/officeDocument/2006/relationships/notesMaster" Target="../notesMasters/notesMaster1.xml"  /></Relationships>
</file>

<file path=ppt/notesSlides/_rels/notesSlide9.xml.rels><?xml version="1.0" encoding="UTF-8" standalone="yes" ?><Relationships xmlns="http://schemas.openxmlformats.org/package/2006/relationships"><Relationship Id="rId1" Type="http://schemas.openxmlformats.org/officeDocument/2006/relationships/slide" Target="../slides/slide10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ea47f64214_0_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ea47f64214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/>
              <a:t/>
            </a:r>
            <a:endParaRPr lang="en-US" altLang="ko-KR"/>
          </a:p>
        </p:txBody>
      </p:sp>
    </p:spTree>
  </p:cSld>
  <p:clrMapOvr>
    <a:masterClrMapping/>
  </p:clrMapOvr>
</p:notes>
</file>

<file path=ppt/notesSlides/notesSlide10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ea47f64214_1_6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ea47f64214_1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/>
            </a:r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ea47f64214_1_6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ea47f64214_1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/>
            </a:r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/>
              <a:t/>
            </a:r>
            <a:endParaRPr lang="en-US" altLang="ko-KR"/>
          </a:p>
        </p:txBody>
      </p:sp>
    </p:spTree>
  </p:cSld>
  <p:clrMapOvr>
    <a:masterClrMapping/>
  </p:clrMapOvr>
</p:notes>
</file>

<file path=ppt/notesSlides/notesSlide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ea47f64214_1_0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ea47f64214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/>
              <a:t/>
            </a:r>
            <a:endParaRPr lang="en-US" altLang="ko-KR"/>
          </a:p>
        </p:txBody>
      </p:sp>
    </p:spTree>
  </p:cSld>
  <p:clrMapOvr>
    <a:masterClrMapping/>
  </p:clrMapOvr>
</p:notes>
</file>

<file path=ppt/notesSlides/notesSlide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ea47f64214_1_6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ea47f64214_1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/>
              <a:t/>
            </a:r>
            <a:endParaRPr lang="en-US" altLang="ko-KR"/>
          </a:p>
        </p:txBody>
      </p:sp>
    </p:spTree>
  </p:cSld>
  <p:clrMapOvr>
    <a:masterClrMapping/>
  </p:clrMapOvr>
</p:notes>
</file>

<file path=ppt/notesSlides/notesSlide5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ea47f64214_1_6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ea47f64214_1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/>
              <a:t/>
            </a:r>
            <a:endParaRPr lang="en-US" altLang="ko-KR"/>
          </a:p>
        </p:txBody>
      </p:sp>
    </p:spTree>
  </p:cSld>
  <p:clrMapOvr>
    <a:masterClrMapping/>
  </p:clrMapOvr>
</p:notes>
</file>

<file path=ppt/notesSlides/notesSlide6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ea47f64214_1_6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ea47f64214_1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/>
            </a:r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ea47f64214_1_6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ea47f64214_1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/>
            </a:r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ea47f64214_1_6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ea47f64214_1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/>
            </a:r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ea47f64214_1_6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ea47f64214_1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/>
            </a:r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9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3.png"  /><Relationship Id="rId4" Type="http://schemas.openxmlformats.org/officeDocument/2006/relationships/image" Target="../media/image4.png"  /><Relationship Id="rId5" Type="http://schemas.openxmlformats.org/officeDocument/2006/relationships/image" Target="../media/image13.png"  /><Relationship Id="rId6" Type="http://schemas.openxmlformats.org/officeDocument/2006/relationships/image" Target="../media/image14.png"  /><Relationship Id="rId7" Type="http://schemas.openxmlformats.org/officeDocument/2006/relationships/image" Target="../media/image15.png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0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3.png"  /><Relationship Id="rId4" Type="http://schemas.openxmlformats.org/officeDocument/2006/relationships/image" Target="../media/image4.png"  /><Relationship Id="rId5" Type="http://schemas.openxmlformats.org/officeDocument/2006/relationships/image" Target="../media/image16.png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1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3.png"  /><Relationship Id="rId4" Type="http://schemas.openxmlformats.org/officeDocument/2006/relationships/image" Target="../media/image4.png"  /><Relationship Id="rId5" Type="http://schemas.openxmlformats.org/officeDocument/2006/relationships/image" Target="../media/image17.png"  /><Relationship Id="rId6" Type="http://schemas.openxmlformats.org/officeDocument/2006/relationships/hyperlink" Target="https://golden-rabbit.softr.app/" TargetMode="External" /><Relationship Id="rId7" Type="http://schemas.openxmlformats.org/officeDocument/2006/relationships/image" Target="../media/image18.png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png"  /><Relationship Id="rId4" Type="http://schemas.openxmlformats.org/officeDocument/2006/relationships/image" Target="../media/image2.pn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png"  /><Relationship Id="rId4" Type="http://schemas.openxmlformats.org/officeDocument/2006/relationships/image" Target="../media/image2.pn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png"  /><Relationship Id="rId4" Type="http://schemas.openxmlformats.org/officeDocument/2006/relationships/image" Target="../media/image2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3.png"  /><Relationship Id="rId4" Type="http://schemas.openxmlformats.org/officeDocument/2006/relationships/image" Target="../media/image4.png"  /><Relationship Id="rId5" Type="http://schemas.openxmlformats.org/officeDocument/2006/relationships/image" Target="../media/image5.jpeg"  /><Relationship Id="rId6" Type="http://schemas.openxmlformats.org/officeDocument/2006/relationships/image" Target="../media/image6.png"  /><Relationship Id="rId7" Type="http://schemas.openxmlformats.org/officeDocument/2006/relationships/hyperlink" Target="https://drive.google.com/file/d/1OMyPtUej2Vm_vkWBfERHS-DxkZ8Bi_m9/view?usp=drive_link" TargetMode="External"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7.png"  /><Relationship Id="rId4" Type="http://schemas.openxmlformats.org/officeDocument/2006/relationships/image" Target="../media/image8.png"  /><Relationship Id="rId5" Type="http://schemas.openxmlformats.org/officeDocument/2006/relationships/image" Target="../media/image9.jpeg"  /><Relationship Id="rId6" Type="http://schemas.openxmlformats.org/officeDocument/2006/relationships/hyperlink" Target="https://www.gpters.org/c/personal-finance/pdf" TargetMode="External"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6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3.png"  /><Relationship Id="rId4" Type="http://schemas.openxmlformats.org/officeDocument/2006/relationships/image" Target="../media/image4.png"  /><Relationship Id="rId5" Type="http://schemas.openxmlformats.org/officeDocument/2006/relationships/image" Target="../media/image10.pn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7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3.png"  /><Relationship Id="rId4" Type="http://schemas.openxmlformats.org/officeDocument/2006/relationships/image" Target="../media/image4.png"  /><Relationship Id="rId5" Type="http://schemas.openxmlformats.org/officeDocument/2006/relationships/image" Target="../media/image11.pn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8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3.png"  /><Relationship Id="rId4" Type="http://schemas.openxmlformats.org/officeDocument/2006/relationships/image" Target="../media/image4.png"  /><Relationship Id="rId5" Type="http://schemas.openxmlformats.org/officeDocument/2006/relationships/image" Target="../media/image12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;p2"/>
          <p:cNvSpPr>
            <a:spLocks noGrp="1"/>
          </p:cNvSpPr>
          <p:nvPr>
            <p:ph type="ctrTitle" idx="0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부동산중개와 </a:t>
            </a:r>
            <a:r>
              <a:rPr lang="en-US" altLang="ko-KR"/>
              <a:t>AI</a:t>
            </a:r>
            <a:endParaRPr lang="en-US" altLang="ko-KR"/>
          </a:p>
        </p:txBody>
      </p:sp>
      <p:sp>
        <p:nvSpPr>
          <p:cNvPr id="4" name=""/>
          <p:cNvSpPr txBox="1"/>
          <p:nvPr/>
        </p:nvSpPr>
        <p:spPr>
          <a:xfrm>
            <a:off x="5650405" y="4493172"/>
            <a:ext cx="3185950" cy="295998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/>
            </a:pPr>
            <a:r>
              <a:rPr lang="ko-KR" altLang="en-US"/>
              <a:t>골든레빗</a:t>
            </a:r>
            <a:r>
              <a:rPr lang="en-US" altLang="ko-KR"/>
              <a:t>_</a:t>
            </a:r>
            <a:r>
              <a:rPr lang="ko-KR" altLang="en-US"/>
              <a:t>전창성 </a:t>
            </a:r>
            <a:r>
              <a:rPr lang="en-US" altLang="ko-KR"/>
              <a:t>(</a:t>
            </a:r>
            <a:r>
              <a:rPr lang="ko-KR" altLang="en-US"/>
              <a:t>금토끼부동산중개</a:t>
            </a:r>
            <a:r>
              <a:rPr lang="en-US" altLang="ko-KR"/>
              <a:t>)</a:t>
            </a:r>
            <a:endParaRPr lang="en-US" altLang="ko-K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6" title="png 2.png"/>
          <p:cNvPicPr/>
          <p:nvPr/>
        </p:nvPicPr>
        <p:blipFill rotWithShape="1">
          <a:blip r:embed="rId3">
            <a:alphaModFix/>
          </a:blip>
          <a:stretch>
            <a:fillRect/>
          </a:stretch>
        </p:blipFill>
        <p:spPr>
          <a:xfrm>
            <a:off x="7369199" y="4672476"/>
            <a:ext cx="1667323" cy="36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6"/>
          <p:cNvPicPr/>
          <p:nvPr/>
        </p:nvPicPr>
        <p:blipFill rotWithShape="1">
          <a:blip r:embed="rId4">
            <a:alphaModFix/>
          </a:blip>
          <a:stretch>
            <a:fillRect/>
          </a:stretch>
        </p:blipFill>
        <p:spPr>
          <a:xfrm>
            <a:off x="100600" y="4642501"/>
            <a:ext cx="1747110" cy="4287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99975" y="550525"/>
            <a:ext cx="7204200" cy="2021225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sz="2000">
                <a:solidFill>
                  <a:schemeClr val="dk2"/>
                </a:solidFill>
              </a:rPr>
              <a:t>②</a:t>
            </a:r>
            <a:r>
              <a:rPr lang="ko" sz="2000">
                <a:solidFill>
                  <a:schemeClr val="dk2"/>
                </a:solidFill>
              </a:rPr>
              <a:t>데이터 </a:t>
            </a:r>
            <a:r>
              <a:rPr lang="ko-KR" altLang="en-US" sz="2000">
                <a:solidFill>
                  <a:schemeClr val="dk2"/>
                </a:solidFill>
              </a:rPr>
              <a:t>입력</a:t>
            </a:r>
            <a:endParaRPr lang="ko-KR" altLang="en-US" sz="2000">
              <a:solidFill>
                <a:schemeClr val="dk2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Char char="-"/>
              <a:defRPr/>
            </a:pPr>
            <a:r>
              <a:rPr lang="ko-KR" altLang="en-US" sz="1800">
                <a:solidFill>
                  <a:schemeClr val="dk2"/>
                </a:solidFill>
              </a:rPr>
              <a:t>공유가능한 데이터 생성 </a:t>
            </a:r>
            <a:r>
              <a:rPr lang="en-US" altLang="ko-KR" sz="1800">
                <a:solidFill>
                  <a:schemeClr val="dk2"/>
                </a:solidFill>
              </a:rPr>
              <a:t>(View Copy, Filter, Hide)</a:t>
            </a:r>
            <a:endParaRPr lang="en-US" altLang="ko-KR" sz="1800">
              <a:solidFill>
                <a:schemeClr val="dk2"/>
              </a:solidFill>
            </a:endParaRPr>
          </a:p>
        </p:txBody>
      </p:sp>
      <p:pic>
        <p:nvPicPr>
          <p:cNvPr id="80" name="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630876" y="1676505"/>
            <a:ext cx="6051467" cy="1597788"/>
          </a:xfrm>
          <a:prstGeom prst="rect">
            <a:avLst/>
          </a:prstGeom>
        </p:spPr>
      </p:pic>
      <p:pic>
        <p:nvPicPr>
          <p:cNvPr id="81" name=""/>
          <p:cNvPicPr>
            <a:picLocks noChangeAspect="1"/>
          </p:cNvPicPr>
          <p:nvPr/>
        </p:nvPicPr>
        <p:blipFill rotWithShape="1">
          <a:blip r:embed="rId6"/>
          <a:stretch>
            <a:fillRect/>
          </a:stretch>
        </p:blipFill>
        <p:spPr>
          <a:xfrm>
            <a:off x="6921586" y="1623193"/>
            <a:ext cx="1840422" cy="2868894"/>
          </a:xfrm>
          <a:prstGeom prst="rect">
            <a:avLst/>
          </a:prstGeom>
        </p:spPr>
      </p:pic>
      <p:pic>
        <p:nvPicPr>
          <p:cNvPr id="82" name=""/>
          <p:cNvPicPr>
            <a:picLocks noChangeAspect="1"/>
          </p:cNvPicPr>
          <p:nvPr/>
        </p:nvPicPr>
        <p:blipFill rotWithShape="1">
          <a:blip r:embed="rId7"/>
          <a:stretch>
            <a:fillRect/>
          </a:stretch>
        </p:blipFill>
        <p:spPr>
          <a:xfrm>
            <a:off x="2537917" y="2986643"/>
            <a:ext cx="4068165" cy="1501620"/>
          </a:xfrm>
          <a:prstGeom prst="rect">
            <a:avLst/>
          </a:prstGeom>
        </p:spPr>
      </p:pic>
      <p:sp>
        <p:nvSpPr>
          <p:cNvPr id="83" name=""/>
          <p:cNvSpPr/>
          <p:nvPr/>
        </p:nvSpPr>
        <p:spPr>
          <a:xfrm>
            <a:off x="687779" y="2998519"/>
            <a:ext cx="1397825" cy="2597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endParaRPr lang="en-US" altLang="ko-KR"/>
          </a:p>
        </p:txBody>
      </p:sp>
      <p:sp>
        <p:nvSpPr>
          <p:cNvPr id="84" name=""/>
          <p:cNvSpPr/>
          <p:nvPr/>
        </p:nvSpPr>
        <p:spPr>
          <a:xfrm>
            <a:off x="2695699" y="3917867"/>
            <a:ext cx="3612077" cy="296883"/>
          </a:xfrm>
          <a:prstGeom prst="rect">
            <a:avLst/>
          </a:prstGeom>
          <a:noFill/>
          <a:ln w="25400" cap="flat" cmpd="sng" algn="ctr">
            <a:solidFill>
              <a:srgbClr val="ff0000">
                <a:alpha val="100000"/>
              </a:srgbClr>
            </a:solidFill>
            <a:prstDash val="solid"/>
          </a:ln>
        </p:spPr>
        <p:txBody>
          <a:bodyPr anchor="ctr"/>
          <a:p>
            <a:pPr marL="0" marR="0" lvl="0" indent="0" algn="ctr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en-US" altLang="ko-KR" sz="1400" b="0" i="0" u="none" strike="noStrike" kern="0" cap="none" spc="0" normalizeH="0" baseline="0" mc:Ignorable="hp" hp:hslEmbossed="0">
              <a:solidFill>
                <a:srgbClr val="ffffff"/>
              </a:solidFill>
              <a:latin typeface="Arial"/>
              <a:ea typeface="맑은 고딕"/>
              <a:cs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6843650" y="2571750"/>
            <a:ext cx="395843" cy="1818409"/>
          </a:xfrm>
          <a:prstGeom prst="rect">
            <a:avLst/>
          </a:prstGeom>
          <a:noFill/>
          <a:ln w="25400" cap="flat" cmpd="sng" algn="ctr">
            <a:solidFill>
              <a:srgbClr val="ff0000">
                <a:alpha val="100000"/>
              </a:srgbClr>
            </a:solidFill>
            <a:prstDash val="solid"/>
          </a:ln>
        </p:spPr>
        <p:txBody>
          <a:bodyPr anchor="ctr"/>
          <a:p>
            <a:pPr marL="0" marR="0" lvl="0" indent="0" algn="ctr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en-US" altLang="ko-KR" sz="1400" b="0" i="0" u="none" strike="noStrike" kern="0" cap="none" spc="0" normalizeH="0" baseline="0" mc:Ignorable="hp" hp:hslEmbossed="0">
              <a:solidFill>
                <a:srgbClr val="ffffff"/>
              </a:solidFill>
              <a:latin typeface="Arial"/>
              <a:ea typeface="맑은 고딕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6" title="png 2.png"/>
          <p:cNvPicPr/>
          <p:nvPr/>
        </p:nvPicPr>
        <p:blipFill rotWithShape="1">
          <a:blip r:embed="rId3">
            <a:alphaModFix/>
          </a:blip>
          <a:stretch>
            <a:fillRect/>
          </a:stretch>
        </p:blipFill>
        <p:spPr>
          <a:xfrm>
            <a:off x="7369199" y="4672476"/>
            <a:ext cx="1667323" cy="36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6"/>
          <p:cNvPicPr/>
          <p:nvPr/>
        </p:nvPicPr>
        <p:blipFill rotWithShape="1">
          <a:blip r:embed="rId4">
            <a:alphaModFix/>
          </a:blip>
          <a:stretch>
            <a:fillRect/>
          </a:stretch>
        </p:blipFill>
        <p:spPr>
          <a:xfrm>
            <a:off x="100600" y="4642501"/>
            <a:ext cx="1747110" cy="4287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99975" y="550525"/>
            <a:ext cx="7204200" cy="2021225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sz="2000">
                <a:solidFill>
                  <a:schemeClr val="dk2"/>
                </a:solidFill>
              </a:rPr>
              <a:t>③</a:t>
            </a:r>
            <a:r>
              <a:rPr lang="ko-KR" altLang="en-US" sz="2000">
                <a:solidFill>
                  <a:schemeClr val="dk2"/>
                </a:solidFill>
              </a:rPr>
              <a:t>홈페이지 제작 </a:t>
            </a:r>
            <a:r>
              <a:rPr lang="en-US" altLang="ko-KR" sz="2000">
                <a:solidFill>
                  <a:schemeClr val="dk2"/>
                </a:solidFill>
              </a:rPr>
              <a:t>(Softr)</a:t>
            </a:r>
            <a:endParaRPr lang="en-US" altLang="ko-KR" sz="2000">
              <a:solidFill>
                <a:schemeClr val="dk2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Char char="-"/>
              <a:defRPr/>
            </a:pPr>
            <a:r>
              <a:rPr lang="ko-KR" altLang="en-US" sz="1800">
                <a:solidFill>
                  <a:schemeClr val="dk2"/>
                </a:solidFill>
              </a:rPr>
              <a:t>가장 단순한 홈페이지 제작 툴 </a:t>
            </a:r>
            <a:r>
              <a:rPr lang="en-US" altLang="ko-KR" sz="1800">
                <a:solidFill>
                  <a:schemeClr val="dk2"/>
                </a:solidFill>
              </a:rPr>
              <a:t>(</a:t>
            </a:r>
            <a:r>
              <a:rPr lang="ko-KR" altLang="en-US" sz="1800">
                <a:solidFill>
                  <a:schemeClr val="dk2"/>
                </a:solidFill>
              </a:rPr>
              <a:t>이라고 생각함</a:t>
            </a:r>
            <a:r>
              <a:rPr lang="en-US" altLang="ko-KR" sz="1800">
                <a:solidFill>
                  <a:schemeClr val="dk2"/>
                </a:solidFill>
              </a:rPr>
              <a:t>)</a:t>
            </a:r>
            <a:endParaRPr lang="en-US" altLang="ko-KR" sz="1800">
              <a:solidFill>
                <a:schemeClr val="dk2"/>
              </a:solidFill>
            </a:endParaRPr>
          </a:p>
        </p:txBody>
      </p:sp>
      <p:pic>
        <p:nvPicPr>
          <p:cNvPr id="82" name="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1499914" y="1571017"/>
            <a:ext cx="6144172" cy="304194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6" title="png 2.png"/>
          <p:cNvPicPr/>
          <p:nvPr/>
        </p:nvPicPr>
        <p:blipFill rotWithShape="1">
          <a:blip r:embed="rId3">
            <a:alphaModFix/>
          </a:blip>
          <a:stretch>
            <a:fillRect/>
          </a:stretch>
        </p:blipFill>
        <p:spPr>
          <a:xfrm>
            <a:off x="7369199" y="4672476"/>
            <a:ext cx="1667323" cy="36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6"/>
          <p:cNvPicPr/>
          <p:nvPr/>
        </p:nvPicPr>
        <p:blipFill rotWithShape="1">
          <a:blip r:embed="rId4">
            <a:alphaModFix/>
          </a:blip>
          <a:stretch>
            <a:fillRect/>
          </a:stretch>
        </p:blipFill>
        <p:spPr>
          <a:xfrm>
            <a:off x="100600" y="4642501"/>
            <a:ext cx="1747110" cy="4287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99975" y="550525"/>
            <a:ext cx="7204200" cy="2021225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2000">
                <a:solidFill>
                  <a:schemeClr val="dk2"/>
                </a:solidFill>
              </a:rPr>
              <a:t>④관심물건 업데이트</a:t>
            </a:r>
            <a:r>
              <a:rPr lang="en-US" altLang="ko-KR" sz="2000">
                <a:solidFill>
                  <a:schemeClr val="dk2"/>
                </a:solidFill>
              </a:rPr>
              <a:t>,</a:t>
            </a:r>
            <a:r>
              <a:rPr lang="ko-KR" altLang="en-US" sz="2000">
                <a:solidFill>
                  <a:schemeClr val="dk2"/>
                </a:solidFill>
              </a:rPr>
              <a:t> 페이지 공유</a:t>
            </a:r>
            <a:endParaRPr lang="ko-KR" altLang="en-US" sz="2000">
              <a:solidFill>
                <a:schemeClr val="dk2"/>
              </a:solidFill>
            </a:endParaRPr>
          </a:p>
        </p:txBody>
      </p:sp>
      <p:pic>
        <p:nvPicPr>
          <p:cNvPr id="80" name="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813989" y="1298615"/>
            <a:ext cx="5929374" cy="2546269"/>
          </a:xfrm>
          <a:prstGeom prst="rect">
            <a:avLst/>
          </a:prstGeom>
        </p:spPr>
      </p:pic>
      <p:sp>
        <p:nvSpPr>
          <p:cNvPr id="81" name=""/>
          <p:cNvSpPr txBox="1"/>
          <p:nvPr/>
        </p:nvSpPr>
        <p:spPr>
          <a:xfrm>
            <a:off x="5394928" y="763714"/>
            <a:ext cx="2835109" cy="296254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/>
            </a:pPr>
            <a:r>
              <a:rPr lang="en-US" altLang="ko-KR">
                <a:hlinkClick r:id="rId6"/>
              </a:rPr>
              <a:t>https://golden-rabbit.softr.app/</a:t>
            </a:r>
            <a:endParaRPr lang="en-US" altLang="ko-KR"/>
          </a:p>
        </p:txBody>
      </p:sp>
      <p:pic>
        <p:nvPicPr>
          <p:cNvPr id="83" name=""/>
          <p:cNvPicPr>
            <a:picLocks noChangeAspect="1"/>
          </p:cNvPicPr>
          <p:nvPr/>
        </p:nvPicPr>
        <p:blipFill rotWithShape="1">
          <a:blip r:embed="rId7"/>
          <a:stretch>
            <a:fillRect/>
          </a:stretch>
        </p:blipFill>
        <p:spPr>
          <a:xfrm>
            <a:off x="6710289" y="1457544"/>
            <a:ext cx="2306602" cy="222841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56;p13"/>
          <p:cNvSpPr txBox="1"/>
          <p:nvPr/>
        </p:nvSpPr>
        <p:spPr>
          <a:xfrm>
            <a:off x="699975" y="1344850"/>
            <a:ext cx="7204200" cy="2186400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noAutofit/>
          </a:bodyPr>
          <a:p>
            <a:pPr marL="0" marR="0" lvl="0" indent="0" algn="l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100" b="1" i="0" u="none" strike="noStrike" kern="0" cap="none" spc="0" normalizeH="0" baseline="0" mc:Ignorable="hp" hp:hslEmbossed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실행해보기</a:t>
            </a:r>
            <a:endParaRPr xmlns:mc="http://schemas.openxmlformats.org/markup-compatibility/2006" xmlns:hp="http://schemas.haansoft.com/office/presentation/8.0" kumimoji="0" lang="ko-KR" altLang="en-US" sz="2100" b="1" i="0" u="none" strike="noStrike" kern="0" cap="none" spc="0" normalizeH="0" baseline="0" mc:Ignorable="hp" hp:hslEmbossed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Char char="-"/>
              <a:defRPr/>
            </a:pPr>
            <a:endParaRPr xmlns:mc="http://schemas.openxmlformats.org/markup-compatibility/2006" xmlns:hp="http://schemas.haansoft.com/office/presentation/8.0" kumimoji="0" lang="ko" sz="1800" b="0" i="0" u="none" strike="noStrike" kern="0" cap="none" spc="0" normalizeH="0" baseline="0" mc:Ignorable="hp" hp:hslEmbossed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png 2.png"/>
          <p:cNvPicPr/>
          <p:nvPr/>
        </p:nvPicPr>
        <p:blipFill rotWithShape="1">
          <a:blip r:embed="rId3">
            <a:alphaModFix/>
          </a:blip>
          <a:stretch>
            <a:fillRect/>
          </a:stretch>
        </p:blipFill>
        <p:spPr>
          <a:xfrm>
            <a:off x="7369199" y="4672476"/>
            <a:ext cx="1667323" cy="36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/>
          <p:nvPr/>
        </p:nvPicPr>
        <p:blipFill rotWithShape="1">
          <a:blip r:embed="rId4">
            <a:alphaModFix/>
          </a:blip>
          <a:stretch>
            <a:fillRect/>
          </a:stretch>
        </p:blipFill>
        <p:spPr>
          <a:xfrm>
            <a:off x="100600" y="4642501"/>
            <a:ext cx="1747110" cy="42875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699975" y="1344850"/>
            <a:ext cx="7204200" cy="2186400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" sz="2100" b="1">
                <a:solidFill>
                  <a:schemeClr val="dk2"/>
                </a:solidFill>
              </a:rPr>
              <a:t>부동산 중개의 과정</a:t>
            </a:r>
            <a:endParaRPr lang="ko" sz="2000">
              <a:solidFill>
                <a:schemeClr val="dk2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Char char="-"/>
              <a:defRPr/>
            </a:pPr>
            <a:r>
              <a:rPr lang="ko" sz="1800">
                <a:solidFill>
                  <a:schemeClr val="dk2"/>
                </a:solidFill>
              </a:rPr>
              <a:t>매물 확보 (검색 - 임장 - 소유자 컨텍 - 광고)</a:t>
            </a:r>
            <a:endParaRPr lang="ko" sz="1800">
              <a:solidFill>
                <a:schemeClr val="dk2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Char char="-"/>
              <a:defRPr/>
            </a:pPr>
            <a:r>
              <a:rPr lang="ko" sz="1800">
                <a:solidFill>
                  <a:schemeClr val="dk2"/>
                </a:solidFill>
              </a:rPr>
              <a:t>매수자 확보 (광고 보고 연락 또는 방문)</a:t>
            </a:r>
            <a:endParaRPr lang="ko" sz="1800">
              <a:solidFill>
                <a:schemeClr val="dk2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Char char="-"/>
              <a:defRPr/>
            </a:pPr>
            <a:r>
              <a:rPr lang="ko" sz="1800">
                <a:solidFill>
                  <a:schemeClr val="dk2"/>
                </a:solidFill>
              </a:rPr>
              <a:t>조건 조율 (금액 조정, 인수인계 사항 조정, 시기 조정)</a:t>
            </a:r>
            <a:endParaRPr lang="ko" sz="1800">
              <a:solidFill>
                <a:schemeClr val="dk2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Char char="-"/>
              <a:defRPr/>
            </a:pPr>
            <a:r>
              <a:rPr lang="ko" sz="1800">
                <a:solidFill>
                  <a:schemeClr val="dk2"/>
                </a:solidFill>
              </a:rPr>
              <a:t>계약 및 잔금 (수수료 협상)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 title="png 2.png"/>
          <p:cNvPicPr/>
          <p:nvPr/>
        </p:nvPicPr>
        <p:blipFill rotWithShape="1">
          <a:blip r:embed="rId3">
            <a:alphaModFix/>
          </a:blip>
          <a:stretch>
            <a:fillRect/>
          </a:stretch>
        </p:blipFill>
        <p:spPr>
          <a:xfrm>
            <a:off x="7369199" y="4672476"/>
            <a:ext cx="1667323" cy="36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4"/>
          <p:cNvPicPr/>
          <p:nvPr/>
        </p:nvPicPr>
        <p:blipFill rotWithShape="1">
          <a:blip r:embed="rId4">
            <a:alphaModFix/>
          </a:blip>
          <a:stretch>
            <a:fillRect/>
          </a:stretch>
        </p:blipFill>
        <p:spPr>
          <a:xfrm>
            <a:off x="100600" y="4642501"/>
            <a:ext cx="1747110" cy="4287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699975" y="1344850"/>
            <a:ext cx="7204200" cy="2186400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noAutofit/>
          </a:bodyPr>
          <a:lstStyle/>
          <a:p>
            <a:pPr marL="0" marR="0" lvl="0" indent="0" algn="l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" sz="2100" b="1" i="0" u="none" strike="noStrike" kern="0" cap="none" spc="0" normalizeH="0" baseline="0" mc:Ignorable="hp" hp:hslEmbossed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부동산 중개의 과정</a:t>
            </a:r>
            <a:endParaRPr lang="ko" sz="2000">
              <a:solidFill>
                <a:schemeClr val="dk2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  <a:buChar char="-"/>
              <a:defRPr/>
            </a:pPr>
            <a:r>
              <a:rPr lang="ko" sz="1800" b="1"/>
              <a:t>매물 확보 (검색 - 임장 - </a:t>
            </a:r>
            <a:r>
              <a:rPr lang="ko" sz="1800" b="1">
                <a:solidFill>
                  <a:srgbClr val="980000"/>
                </a:solidFill>
              </a:rPr>
              <a:t>소유자 컨텍 - 광고</a:t>
            </a:r>
            <a:r>
              <a:rPr lang="ko" sz="1800" b="1"/>
              <a:t>)</a:t>
            </a:r>
            <a:endParaRPr lang="ko" sz="1800" b="1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Char char="-"/>
              <a:defRPr/>
            </a:pPr>
            <a:r>
              <a:rPr lang="ko" sz="1800">
                <a:solidFill>
                  <a:schemeClr val="dk2"/>
                </a:solidFill>
              </a:rPr>
              <a:t>매수자 확보 (광고 보고 연락 또는 방문)</a:t>
            </a:r>
            <a:endParaRPr lang="ko" sz="1800">
              <a:solidFill>
                <a:schemeClr val="dk2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Char char="-"/>
              <a:defRPr/>
            </a:pPr>
            <a:r>
              <a:rPr lang="ko" sz="1800">
                <a:solidFill>
                  <a:schemeClr val="dk2"/>
                </a:solidFill>
              </a:rPr>
              <a:t>조건 조율 (금액 조정, 인수인계 사항 조정, 시기 조정)</a:t>
            </a:r>
            <a:endParaRPr lang="ko" sz="1800">
              <a:solidFill>
                <a:schemeClr val="dk2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Char char="-"/>
              <a:defRPr/>
            </a:pPr>
            <a:r>
              <a:rPr lang="ko" sz="1800">
                <a:solidFill>
                  <a:schemeClr val="dk2"/>
                </a:solidFill>
              </a:rPr>
              <a:t>계약 및 잔금 (수수료 협상)</a:t>
            </a:r>
            <a:endParaRPr lang="ko" sz="1800">
              <a:solidFill>
                <a:schemeClr val="dk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 title="png 2.png"/>
          <p:cNvPicPr/>
          <p:nvPr/>
        </p:nvPicPr>
        <p:blipFill rotWithShape="1">
          <a:blip r:embed="rId3">
            <a:alphaModFix/>
          </a:blip>
          <a:stretch>
            <a:fillRect/>
          </a:stretch>
        </p:blipFill>
        <p:spPr>
          <a:xfrm>
            <a:off x="7369199" y="4672476"/>
            <a:ext cx="1667323" cy="36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5"/>
          <p:cNvPicPr/>
          <p:nvPr/>
        </p:nvPicPr>
        <p:blipFill rotWithShape="1">
          <a:blip r:embed="rId4">
            <a:alphaModFix/>
          </a:blip>
          <a:stretch>
            <a:fillRect/>
          </a:stretch>
        </p:blipFill>
        <p:spPr>
          <a:xfrm>
            <a:off x="100600" y="4642501"/>
            <a:ext cx="1747110" cy="4287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699975" y="550525"/>
            <a:ext cx="7204200" cy="3657000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" sz="2000">
                <a:solidFill>
                  <a:schemeClr val="dk2"/>
                </a:solidFill>
              </a:rPr>
              <a:t>매물 정보 </a:t>
            </a:r>
            <a:r>
              <a:rPr lang="ko" sz="2000" b="1">
                <a:solidFill>
                  <a:srgbClr val="980000"/>
                </a:solidFill>
              </a:rPr>
              <a:t>관리 시스템</a:t>
            </a:r>
            <a:endParaRPr lang="ko" sz="2000" b="1">
              <a:solidFill>
                <a:srgbClr val="980000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Char char="-"/>
              <a:defRPr/>
            </a:pPr>
            <a:r>
              <a:rPr lang="ko" sz="1800">
                <a:solidFill>
                  <a:schemeClr val="dk2"/>
                </a:solidFill>
              </a:rPr>
              <a:t>기본 정보 입력 (면적, 구조, 소유자 정보 등 - 공적장부 활용)</a:t>
            </a:r>
            <a:endParaRPr lang="ko" sz="1800">
              <a:solidFill>
                <a:schemeClr val="dk2"/>
              </a:solidFill>
            </a:endParaRPr>
          </a:p>
          <a:p>
            <a:pPr marL="91440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" sz="1800">
                <a:solidFill>
                  <a:schemeClr val="dk2"/>
                </a:solidFill>
              </a:rPr>
              <a:t>. 등기부, 건축물대장 → </a:t>
            </a:r>
            <a:r>
              <a:rPr lang="ko" sz="2000" baseline="30000">
                <a:solidFill>
                  <a:schemeClr val="dk2"/>
                </a:solidFill>
              </a:rPr>
              <a:t>①</a:t>
            </a:r>
            <a:r>
              <a:rPr lang="ko" sz="1800" b="1">
                <a:solidFill>
                  <a:srgbClr val="980000"/>
                </a:solidFill>
              </a:rPr>
              <a:t>데이터 취합 및 </a:t>
            </a:r>
            <a:r>
              <a:rPr lang="ko" sz="2000" baseline="30000">
                <a:solidFill>
                  <a:schemeClr val="dk2"/>
                </a:solidFill>
              </a:rPr>
              <a:t>②</a:t>
            </a:r>
            <a:r>
              <a:rPr lang="ko" sz="1800" b="1">
                <a:solidFill>
                  <a:srgbClr val="980000"/>
                </a:solidFill>
              </a:rPr>
              <a:t>입력</a:t>
            </a:r>
            <a:endParaRPr lang="ko" sz="1800" b="1">
              <a:solidFill>
                <a:srgbClr val="980000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Char char="-"/>
              <a:defRPr/>
            </a:pPr>
            <a:r>
              <a:rPr lang="ko" sz="1800">
                <a:solidFill>
                  <a:schemeClr val="dk2"/>
                </a:solidFill>
              </a:rPr>
              <a:t>추가 정보 입력 (매매가, 수익성, 매각 조건 등 - 소유자 컨텍)</a:t>
            </a:r>
            <a:endParaRPr lang="ko" sz="180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" sz="2000">
                <a:solidFill>
                  <a:schemeClr val="dk2"/>
                </a:solidFill>
              </a:rPr>
              <a:t>매물 광고</a:t>
            </a:r>
            <a:endParaRPr lang="ko" sz="2000">
              <a:solidFill>
                <a:schemeClr val="dk2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Char char="-"/>
              <a:defRPr/>
            </a:pPr>
            <a:r>
              <a:rPr lang="ko" sz="2000" baseline="30000">
                <a:solidFill>
                  <a:schemeClr val="dk2"/>
                </a:solidFill>
              </a:rPr>
              <a:t>③</a:t>
            </a:r>
            <a:r>
              <a:rPr lang="ko" sz="1800" b="1">
                <a:solidFill>
                  <a:srgbClr val="980000"/>
                </a:solidFill>
              </a:rPr>
              <a:t>전용 페이지 제작</a:t>
            </a:r>
            <a:r>
              <a:rPr lang="ko" sz="1800">
                <a:solidFill>
                  <a:schemeClr val="dk2"/>
                </a:solidFill>
              </a:rPr>
              <a:t> 유입 유도</a:t>
            </a:r>
            <a:endParaRPr lang="ko" sz="1800">
              <a:solidFill>
                <a:schemeClr val="dk2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Char char="-"/>
              <a:defRPr/>
            </a:pPr>
            <a:r>
              <a:rPr lang="ko" sz="2000" baseline="30000">
                <a:solidFill>
                  <a:schemeClr val="dk2"/>
                </a:solidFill>
              </a:rPr>
              <a:t>④</a:t>
            </a:r>
            <a:r>
              <a:rPr lang="ko" sz="1800" b="1">
                <a:solidFill>
                  <a:srgbClr val="980000"/>
                </a:solidFill>
              </a:rPr>
              <a:t>관심 매물 업데이트, 페이지 공유</a:t>
            </a:r>
            <a:endParaRPr sz="1800" b="1">
              <a:solidFill>
                <a:srgbClr val="980000"/>
              </a:solidFill>
            </a:endParaRPr>
          </a:p>
        </p:txBody>
      </p:sp>
      <p:sp>
        <p:nvSpPr>
          <p:cNvPr id="71" name=""/>
          <p:cNvSpPr txBox="1"/>
          <p:nvPr/>
        </p:nvSpPr>
        <p:spPr>
          <a:xfrm>
            <a:off x="1084974" y="3945758"/>
            <a:ext cx="6974052" cy="414787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/>
            </a:pPr>
            <a:r>
              <a:rPr lang="ko-KR" altLang="en-US" sz="2100"/>
              <a:t>생존전략 </a:t>
            </a:r>
            <a:r>
              <a:rPr lang="en-US" altLang="ko-KR" sz="2100"/>
              <a:t>:</a:t>
            </a:r>
            <a:r>
              <a:rPr lang="ko-KR" altLang="en-US" sz="2100"/>
              <a:t> 어떻게 차별화할 것인가</a:t>
            </a:r>
            <a:r>
              <a:rPr lang="en-US" altLang="ko-KR" sz="2100"/>
              <a:t>?</a:t>
            </a:r>
            <a:endParaRPr lang="en-US" altLang="ko-KR" sz="21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6" title="png 2.png"/>
          <p:cNvPicPr/>
          <p:nvPr/>
        </p:nvPicPr>
        <p:blipFill rotWithShape="1">
          <a:blip r:embed="rId3">
            <a:alphaModFix/>
          </a:blip>
          <a:stretch>
            <a:fillRect/>
          </a:stretch>
        </p:blipFill>
        <p:spPr>
          <a:xfrm>
            <a:off x="7369199" y="4672476"/>
            <a:ext cx="1667323" cy="36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6"/>
          <p:cNvPicPr/>
          <p:nvPr/>
        </p:nvPicPr>
        <p:blipFill rotWithShape="1">
          <a:blip r:embed="rId4">
            <a:alphaModFix/>
          </a:blip>
          <a:stretch>
            <a:fillRect/>
          </a:stretch>
        </p:blipFill>
        <p:spPr>
          <a:xfrm>
            <a:off x="100600" y="4642501"/>
            <a:ext cx="1747110" cy="4287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99975" y="550525"/>
            <a:ext cx="7204200" cy="2021225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" sz="2000">
                <a:solidFill>
                  <a:schemeClr val="dk2"/>
                </a:solidFill>
              </a:rPr>
              <a:t>①데이터 취합</a:t>
            </a:r>
            <a:endParaRPr lang="ko" sz="2000">
              <a:solidFill>
                <a:schemeClr val="dk2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Char char="-"/>
              <a:defRPr/>
            </a:pPr>
            <a:r>
              <a:rPr lang="ko" sz="1800">
                <a:solidFill>
                  <a:schemeClr val="dk2"/>
                </a:solidFill>
              </a:rPr>
              <a:t>수기 등록을 벗어나보자!!</a:t>
            </a:r>
            <a:endParaRPr lang="ko" sz="1800">
              <a:solidFill>
                <a:schemeClr val="dk2"/>
              </a:solidFill>
            </a:endParaRPr>
          </a:p>
          <a:p>
            <a:pPr marL="45720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" sz="1800">
                <a:solidFill>
                  <a:schemeClr val="dk2"/>
                </a:solidFill>
              </a:rPr>
              <a:t>건축물대장 자동 정리해줘.</a:t>
            </a:r>
            <a:endParaRPr lang="ko" sz="1800">
              <a:solidFill>
                <a:schemeClr val="dk2"/>
              </a:solidFill>
            </a:endParaRPr>
          </a:p>
          <a:p>
            <a:pPr marL="45720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1800">
                <a:solidFill>
                  <a:schemeClr val="dk2"/>
                </a:solidFill>
              </a:rPr>
              <a:t>필요 항목 </a:t>
            </a:r>
            <a:r>
              <a:rPr lang="en-US" altLang="ko-KR" sz="1800">
                <a:solidFill>
                  <a:schemeClr val="dk2"/>
                </a:solidFill>
              </a:rPr>
              <a:t>:</a:t>
            </a:r>
            <a:r>
              <a:rPr lang="ko-KR" altLang="en-US" sz="1800">
                <a:solidFill>
                  <a:schemeClr val="dk2"/>
                </a:solidFill>
              </a:rPr>
              <a:t> 위반건축물 여부 판단</a:t>
            </a:r>
            <a:r>
              <a:rPr lang="en-US" altLang="ko-KR" sz="1800">
                <a:solidFill>
                  <a:schemeClr val="dk2"/>
                </a:solidFill>
              </a:rPr>
              <a:t>,</a:t>
            </a:r>
            <a:r>
              <a:rPr lang="ko-KR" altLang="en-US" sz="1800">
                <a:solidFill>
                  <a:schemeClr val="dk2"/>
                </a:solidFill>
              </a:rPr>
              <a:t> 주차대수 인식</a:t>
            </a:r>
            <a:endParaRPr lang="ko-KR" altLang="en-US" sz="1800">
              <a:solidFill>
                <a:schemeClr val="dk2"/>
              </a:solidFill>
            </a:endParaRPr>
          </a:p>
        </p:txBody>
      </p:sp>
      <p:pic>
        <p:nvPicPr>
          <p:cNvPr id="81" name=""/>
          <p:cNvPicPr>
            <a:picLocks noChangeAspect="1"/>
          </p:cNvPicPr>
          <p:nvPr/>
        </p:nvPicPr>
        <p:blipFill rotWithShape="1">
          <a:blip r:embed="rId5"/>
          <a:srcRect l="43980" t="7090" r="23920" b="69300"/>
          <a:stretch>
            <a:fillRect/>
          </a:stretch>
        </p:blipFill>
        <p:spPr>
          <a:xfrm>
            <a:off x="1461621" y="2697658"/>
            <a:ext cx="2596494" cy="1214437"/>
          </a:xfrm>
          <a:prstGeom prst="rect">
            <a:avLst/>
          </a:prstGeom>
          <a:ln>
            <a:solidFill>
              <a:schemeClr val="dk1"/>
            </a:solidFill>
          </a:ln>
        </p:spPr>
      </p:pic>
      <p:pic>
        <p:nvPicPr>
          <p:cNvPr id="82" name=""/>
          <p:cNvPicPr>
            <a:picLocks noChangeAspect="1"/>
          </p:cNvPicPr>
          <p:nvPr/>
        </p:nvPicPr>
        <p:blipFill rotWithShape="1">
          <a:blip r:embed="rId6"/>
          <a:stretch>
            <a:fillRect/>
          </a:stretch>
        </p:blipFill>
        <p:spPr>
          <a:xfrm>
            <a:off x="4668738" y="2571750"/>
            <a:ext cx="2457450" cy="1695450"/>
          </a:xfrm>
          <a:prstGeom prst="rect">
            <a:avLst/>
          </a:prstGeom>
          <a:ln>
            <a:solidFill>
              <a:schemeClr val="dk1"/>
            </a:solidFill>
          </a:ln>
        </p:spPr>
      </p:pic>
      <p:sp>
        <p:nvSpPr>
          <p:cNvPr id="83" name=""/>
          <p:cNvSpPr/>
          <p:nvPr/>
        </p:nvSpPr>
        <p:spPr>
          <a:xfrm>
            <a:off x="2789783" y="2835324"/>
            <a:ext cx="1079003" cy="424160"/>
          </a:xfrm>
          <a:prstGeom prst="rect">
            <a:avLst/>
          </a:prstGeom>
          <a:noFill/>
          <a:ln w="25400" cap="flat" cmpd="sng" algn="ctr">
            <a:solidFill>
              <a:srgbClr val="ff0000">
                <a:alpha val="100000"/>
              </a:srgbClr>
            </a:solidFill>
            <a:prstDash val="solid"/>
          </a:ln>
        </p:spPr>
        <p:txBody>
          <a:bodyPr anchor="ctr"/>
          <a:p>
            <a:pPr marL="0" marR="0" lvl="0" indent="0" algn="ctr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1400" b="0" i="0" u="none" strike="noStrike" kern="0" cap="none" spc="0" normalizeH="0" baseline="0" mc:Ignorable="hp" hp:hslEmbossed="0">
              <a:solidFill>
                <a:srgbClr val="ffffff"/>
              </a:solidFill>
              <a:latin typeface="Arial"/>
              <a:ea typeface="맑은 고딕"/>
              <a:cs typeface="맑은 고딕"/>
            </a:endParaRPr>
          </a:p>
        </p:txBody>
      </p:sp>
      <p:sp>
        <p:nvSpPr>
          <p:cNvPr id="84" name=""/>
          <p:cNvSpPr/>
          <p:nvPr/>
        </p:nvSpPr>
        <p:spPr>
          <a:xfrm>
            <a:off x="5070425" y="3203525"/>
            <a:ext cx="2046386" cy="1012031"/>
          </a:xfrm>
          <a:prstGeom prst="rect">
            <a:avLst/>
          </a:prstGeom>
          <a:noFill/>
          <a:ln w="25400" cap="flat" cmpd="sng" algn="ctr">
            <a:solidFill>
              <a:srgbClr val="ff0000">
                <a:alpha val="100000"/>
              </a:srgbClr>
            </a:solidFill>
            <a:prstDash val="solid"/>
          </a:ln>
        </p:spPr>
        <p:txBody>
          <a:bodyPr anchor="ctr"/>
          <a:p>
            <a:pPr marL="0" marR="0" lvl="0" indent="0" algn="ctr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1400" b="0" i="0" u="none" strike="noStrike" kern="0" cap="none" spc="0" normalizeH="0" baseline="0" mc:Ignorable="hp" hp:hslEmbossed="0">
              <a:solidFill>
                <a:srgbClr val="ffffff"/>
              </a:solidFill>
              <a:latin typeface="Arial"/>
              <a:ea typeface="맑은 고딕"/>
              <a:cs typeface="맑은 고딕"/>
            </a:endParaRPr>
          </a:p>
        </p:txBody>
      </p:sp>
      <p:sp>
        <p:nvSpPr>
          <p:cNvPr id="85" name=""/>
          <p:cNvSpPr txBox="1"/>
          <p:nvPr/>
        </p:nvSpPr>
        <p:spPr>
          <a:xfrm>
            <a:off x="5606611" y="694120"/>
            <a:ext cx="2463362" cy="29457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/>
            </a:pPr>
            <a:r>
              <a:rPr lang="ko-KR" altLang="en-US">
                <a:hlinkClick r:id="rId7"/>
              </a:rPr>
              <a:t>건축물대장 예시</a:t>
            </a: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6" title="png 2.png"/>
          <p:cNvPicPr/>
          <p:nvPr/>
        </p:nvPicPr>
        <p:blipFill rotWithShape="1">
          <a:blip r:embed="rId3">
            <a:alphaModFix/>
          </a:blip>
          <a:stretch>
            <a:fillRect/>
          </a:stretch>
        </p:blipFill>
        <p:spPr>
          <a:xfrm>
            <a:off x="7369199" y="4672476"/>
            <a:ext cx="1667323" cy="36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6"/>
          <p:cNvPicPr/>
          <p:nvPr/>
        </p:nvPicPr>
        <p:blipFill rotWithShape="1">
          <a:blip r:embed="rId4">
            <a:alphaModFix/>
          </a:blip>
          <a:stretch>
            <a:fillRect/>
          </a:stretch>
        </p:blipFill>
        <p:spPr>
          <a:xfrm>
            <a:off x="100600" y="4642501"/>
            <a:ext cx="1747110" cy="4287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99975" y="550525"/>
            <a:ext cx="7204200" cy="1329000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" sz="2000">
                <a:solidFill>
                  <a:schemeClr val="dk2"/>
                </a:solidFill>
              </a:rPr>
              <a:t>①데이터 취합</a:t>
            </a:r>
            <a:endParaRPr lang="ko" sz="2000">
              <a:solidFill>
                <a:schemeClr val="dk2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Char char="-"/>
              <a:defRPr/>
            </a:pPr>
            <a:r>
              <a:rPr lang="en-US" altLang="ko-KR" sz="1800">
                <a:solidFill>
                  <a:schemeClr val="dk2"/>
                </a:solidFill>
              </a:rPr>
              <a:t>Claude</a:t>
            </a:r>
            <a:r>
              <a:rPr lang="ko-KR" altLang="en-US" sz="1800">
                <a:solidFill>
                  <a:schemeClr val="dk2"/>
                </a:solidFill>
              </a:rPr>
              <a:t>가 가장 잘 정리해 줌</a:t>
            </a:r>
            <a:endParaRPr lang="ko-KR" altLang="en-US" sz="1800">
              <a:solidFill>
                <a:schemeClr val="dk2"/>
              </a:solidFill>
            </a:endParaRPr>
          </a:p>
          <a:p>
            <a:pPr marL="45720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 sz="1800">
                <a:solidFill>
                  <a:schemeClr val="dk2"/>
                </a:solidFill>
              </a:rPr>
              <a:t>(</a:t>
            </a:r>
            <a:r>
              <a:rPr lang="ko-KR" altLang="en-US" sz="1800">
                <a:solidFill>
                  <a:schemeClr val="dk2"/>
                </a:solidFill>
              </a:rPr>
              <a:t>단</a:t>
            </a:r>
            <a:r>
              <a:rPr lang="en-US" altLang="ko-KR" sz="1800">
                <a:solidFill>
                  <a:schemeClr val="dk2"/>
                </a:solidFill>
              </a:rPr>
              <a:t>,</a:t>
            </a:r>
            <a:r>
              <a:rPr lang="ko-KR" altLang="en-US" sz="1800">
                <a:solidFill>
                  <a:schemeClr val="dk2"/>
                </a:solidFill>
              </a:rPr>
              <a:t> 프롬프트의 선정의 문제일 수 있음</a:t>
            </a:r>
            <a:r>
              <a:rPr lang="en-US" altLang="ko-KR" sz="1800">
                <a:solidFill>
                  <a:schemeClr val="dk2"/>
                </a:solidFill>
              </a:rPr>
              <a:t>)</a:t>
            </a:r>
            <a:endParaRPr lang="en-US" altLang="ko-KR" sz="1800">
              <a:solidFill>
                <a:schemeClr val="dk2"/>
              </a:solidFill>
            </a:endParaRPr>
          </a:p>
        </p:txBody>
      </p:sp>
      <p:pic>
        <p:nvPicPr>
          <p:cNvPr id="78" name="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1350614" y="2048157"/>
            <a:ext cx="5624214" cy="1976801"/>
          </a:xfrm>
          <a:prstGeom prst="rect">
            <a:avLst/>
          </a:prstGeom>
        </p:spPr>
      </p:pic>
      <p:sp>
        <p:nvSpPr>
          <p:cNvPr id="79" name=""/>
          <p:cNvSpPr/>
          <p:nvPr/>
        </p:nvSpPr>
        <p:spPr>
          <a:xfrm>
            <a:off x="5319861" y="2344787"/>
            <a:ext cx="1651992" cy="166687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80" name=""/>
          <p:cNvSpPr/>
          <p:nvPr/>
        </p:nvSpPr>
        <p:spPr>
          <a:xfrm>
            <a:off x="5388114" y="339745"/>
            <a:ext cx="3383280" cy="28194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algn="l">
              <a:defRPr/>
            </a:pPr>
            <a:r>
              <a:rPr xmlns:mc="http://schemas.openxmlformats.org/markup-compatibility/2006" xmlns:hp="http://schemas.haansoft.com/office/presentation/8.0" kumimoji="0" sz="1250" b="0" i="0" u="none" strike="noStrike" kern="0" cap="none" spc="0" normalizeH="0" baseline="0" mc:Ignorable="hp" hp:hslEmbossed="0">
                <a:solidFill>
                  <a:srgbClr val="3b3b3b"/>
                </a:solidFill>
                <a:latin typeface="Arial"/>
                <a:ea typeface="system-ui"/>
                <a:hlinkClick r:id="rId6"/>
              </a:rPr>
              <a:t>https://www.gpters.org/c/personal-finance/pdf</a:t>
            </a:r>
            <a:endParaRPr xmlns:mc="http://schemas.openxmlformats.org/markup-compatibility/2006" xmlns:hp="http://schemas.haansoft.com/office/presentation/8.0" kumimoji="0" sz="1250" b="0" i="0" u="none" strike="noStrike" kern="0" cap="none" spc="0" normalizeH="0" baseline="0" mc:Ignorable="hp" hp:hslEmbossed="0">
              <a:solidFill>
                <a:srgbClr val="3b3b3b"/>
              </a:solidFill>
              <a:latin typeface="Arial"/>
              <a:ea typeface="system-u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6" title="png 2.png"/>
          <p:cNvPicPr/>
          <p:nvPr/>
        </p:nvPicPr>
        <p:blipFill rotWithShape="1">
          <a:blip r:embed="rId3">
            <a:alphaModFix/>
          </a:blip>
          <a:stretch>
            <a:fillRect/>
          </a:stretch>
        </p:blipFill>
        <p:spPr>
          <a:xfrm>
            <a:off x="7369199" y="4672476"/>
            <a:ext cx="1667323" cy="36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6"/>
          <p:cNvPicPr/>
          <p:nvPr/>
        </p:nvPicPr>
        <p:blipFill rotWithShape="1">
          <a:blip r:embed="rId4">
            <a:alphaModFix/>
          </a:blip>
          <a:stretch>
            <a:fillRect/>
          </a:stretch>
        </p:blipFill>
        <p:spPr>
          <a:xfrm>
            <a:off x="100600" y="4642501"/>
            <a:ext cx="1747110" cy="428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550664" y="1642816"/>
            <a:ext cx="8042672" cy="1082209"/>
          </a:xfrm>
          <a:prstGeom prst="rect">
            <a:avLst/>
          </a:prstGeom>
        </p:spPr>
      </p:pic>
      <p:sp>
        <p:nvSpPr>
          <p:cNvPr id="83" name="Google Shape;77;p16"/>
          <p:cNvSpPr txBox="1"/>
          <p:nvPr/>
        </p:nvSpPr>
        <p:spPr>
          <a:xfrm>
            <a:off x="699975" y="550525"/>
            <a:ext cx="7204200" cy="1189155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noAutofit/>
          </a:bodyPr>
          <a:p>
            <a:pPr marL="0" marR="0" lvl="0" indent="0" algn="l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sz="2000" b="0" i="0" u="none" strike="noStrike" kern="0" cap="none" spc="0" normalizeH="0" baseline="0" mc:Ignorable="hp" hp:hslEmbossed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②</a:t>
            </a:r>
            <a:r>
              <a:rPr xmlns:mc="http://schemas.openxmlformats.org/markup-compatibility/2006" xmlns:hp="http://schemas.haansoft.com/office/presentation/8.0" kumimoji="0" lang="ko" sz="2000" b="0" i="0" u="none" strike="noStrike" kern="0" cap="none" spc="0" normalizeH="0" baseline="0" mc:Ignorable="hp" hp:hslEmbossed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데이터 </a:t>
            </a:r>
            <a:r>
              <a:rPr xmlns:mc="http://schemas.openxmlformats.org/markup-compatibility/2006" xmlns:hp="http://schemas.haansoft.com/office/presentation/8.0" kumimoji="0" lang="ko-KR" altLang="en-US" sz="2000" b="0" i="0" u="none" strike="noStrike" kern="0" cap="none" spc="0" normalizeH="0" baseline="0" mc:Ignorable="hp" hp:hslEmbossed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입력</a:t>
            </a:r>
            <a:endParaRPr xmlns:mc="http://schemas.openxmlformats.org/markup-compatibility/2006" xmlns:hp="http://schemas.haansoft.com/office/presentation/8.0" kumimoji="0" lang="ko-KR" altLang="en-US" sz="2000" b="0" i="0" u="none" strike="noStrike" kern="0" cap="none" spc="0" normalizeH="0" baseline="0" mc:Ignorable="hp" hp:hslEmbossed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Char char="-"/>
              <a:defRPr/>
            </a:pPr>
            <a:r>
              <a:rPr xmlns:mc="http://schemas.openxmlformats.org/markup-compatibility/2006" xmlns:hp="http://schemas.haansoft.com/office/presentation/8.0" kumimoji="0" lang="ko-KR" altLang="en-US" sz="1800" b="0" i="0" u="none" strike="noStrike" kern="0" cap="none" spc="0" normalizeH="0" baseline="0" mc:Ignorable="hp" hp:hslEmbossed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기본 데이터 </a:t>
            </a:r>
            <a:r>
              <a:rPr xmlns:mc="http://schemas.openxmlformats.org/markup-compatibility/2006" xmlns:hp="http://schemas.haansoft.com/office/presentation/8.0" kumimoji="0" lang="en-US" altLang="ko-KR" sz="1800" b="0" i="0" u="none" strike="noStrike" kern="0" cap="none" spc="0" normalizeH="0" baseline="0" mc:Ignorable="hp" hp:hslEmbossed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1800" b="0" i="0" u="none" strike="noStrike" kern="0" cap="none" spc="0" normalizeH="0" baseline="0" mc:Ignorable="hp" hp:hslEmbossed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1800" b="0" i="0" u="none" strike="noStrike" kern="0" cap="none" spc="0" normalizeH="0" baseline="0" mc:Ignorable="hp" hp:hslEmbossed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GPT</a:t>
            </a:r>
            <a:r>
              <a:rPr xmlns:mc="http://schemas.openxmlformats.org/markup-compatibility/2006" xmlns:hp="http://schemas.haansoft.com/office/presentation/8.0" kumimoji="0" lang="ko-KR" altLang="en-US" sz="1800" b="0" i="0" u="none" strike="noStrike" kern="0" cap="none" spc="0" normalizeH="0" baseline="0" mc:Ignorable="hp" hp:hslEmbossed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를 통한 데이터</a:t>
            </a:r>
            <a:endParaRPr xmlns:mc="http://schemas.openxmlformats.org/markup-compatibility/2006" xmlns:hp="http://schemas.haansoft.com/office/presentation/8.0" kumimoji="0" lang="ko-KR" altLang="en-US" sz="1800" b="0" i="0" u="none" strike="noStrike" kern="0" cap="none" spc="0" normalizeH="0" baseline="0" mc:Ignorable="hp" hp:hslEmbossed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77;p16"/>
          <p:cNvSpPr txBox="1"/>
          <p:nvPr/>
        </p:nvSpPr>
        <p:spPr>
          <a:xfrm>
            <a:off x="1433509" y="3035782"/>
            <a:ext cx="5485322" cy="1353380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noAutofit/>
          </a:bodyPr>
          <a:p>
            <a:pPr marL="114300" marR="0" lvl="0" indent="0" algn="l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en-US" sz="1800" b="0" i="0" u="none" strike="noStrike" kern="0" cap="none" spc="0" normalizeH="0" baseline="0" mc:Ignorable="hp" hp:hslEmbossed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※</a:t>
            </a:r>
            <a:r>
              <a:rPr xmlns:mc="http://schemas.openxmlformats.org/markup-compatibility/2006" xmlns:hp="http://schemas.haansoft.com/office/presentation/8.0" kumimoji="0" lang="ko-KR" altLang="en-US" sz="1800" b="0" i="0" u="none" strike="noStrike" kern="0" cap="none" spc="0" normalizeH="0" baseline="0" mc:Ignorable="hp" hp:hslEmbossed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에어테이블에 저장</a:t>
            </a:r>
            <a:endParaRPr xmlns:mc="http://schemas.openxmlformats.org/markup-compatibility/2006" xmlns:hp="http://schemas.haansoft.com/office/presentation/8.0" kumimoji="0" lang="ko-KR" altLang="en-US" sz="1800" b="0" i="0" u="none" strike="noStrike" kern="0" cap="none" spc="0" normalizeH="0" baseline="0" mc:Ignorable="hp" hp:hslEmbossed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14300" marR="0" lvl="0" indent="0" algn="l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800" b="0" i="0" u="none" strike="noStrike" kern="0" cap="none" spc="0" normalizeH="0" baseline="0" mc:Ignorable="hp" hp:hslEmbossed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1800" b="0" i="0" u="none" strike="noStrike" kern="0" cap="none" spc="0" normalizeH="0" baseline="0" mc:Ignorable="hp" hp:hslEmbossed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xmlns:mc="http://schemas.openxmlformats.org/markup-compatibility/2006" xmlns:hp="http://schemas.haansoft.com/office/presentation/8.0" kumimoji="0" lang="ko-KR" altLang="en-US" sz="1800" b="0" i="0" u="none" strike="noStrike" kern="0" cap="none" spc="0" normalizeH="0" baseline="0" mc:Ignorable="hp" hp:hslEmbossed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예쁘고 깔끔함</a:t>
            </a:r>
            <a:endParaRPr xmlns:mc="http://schemas.openxmlformats.org/markup-compatibility/2006" xmlns:hp="http://schemas.haansoft.com/office/presentation/8.0" kumimoji="0" lang="ko-KR" altLang="en-US" sz="1800" b="0" i="0" u="none" strike="noStrike" kern="0" cap="none" spc="0" normalizeH="0" baseline="0" mc:Ignorable="hp" hp:hslEmbossed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14300" marR="0" lvl="0" indent="0" algn="l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1800" b="0" i="0" u="none" strike="noStrike" kern="0" cap="none" spc="0" normalizeH="0" baseline="0" mc:Ignorable="hp" hp:hslEmbossed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1800" b="0" i="0" u="none" strike="noStrike" kern="0" cap="none" spc="0" normalizeH="0" baseline="0" mc:Ignorable="hp" hp:hslEmbossed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xmlns:mc="http://schemas.openxmlformats.org/markup-compatibility/2006" xmlns:hp="http://schemas.haansoft.com/office/presentation/8.0" kumimoji="0" lang="ko-KR" altLang="en-US" sz="1800" b="0" i="0" u="none" strike="noStrike" kern="0" cap="none" spc="0" normalizeH="0" baseline="0" mc:Ignorable="hp" hp:hslEmbossed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지정된 포멧으로만 저장되어 오류 가능성 낮음</a:t>
            </a:r>
            <a:endParaRPr xmlns:mc="http://schemas.openxmlformats.org/markup-compatibility/2006" xmlns:hp="http://schemas.haansoft.com/office/presentation/8.0" kumimoji="0" lang="ko-KR" altLang="en-US" sz="1800" b="0" i="0" u="none" strike="noStrike" kern="0" cap="none" spc="0" normalizeH="0" baseline="0" mc:Ignorable="hp" hp:hslEmbossed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6" title="png 2.png"/>
          <p:cNvPicPr/>
          <p:nvPr/>
        </p:nvPicPr>
        <p:blipFill rotWithShape="1">
          <a:blip r:embed="rId3">
            <a:alphaModFix/>
          </a:blip>
          <a:stretch>
            <a:fillRect/>
          </a:stretch>
        </p:blipFill>
        <p:spPr>
          <a:xfrm>
            <a:off x="7369199" y="4672476"/>
            <a:ext cx="1667323" cy="36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6"/>
          <p:cNvPicPr/>
          <p:nvPr/>
        </p:nvPicPr>
        <p:blipFill rotWithShape="1">
          <a:blip r:embed="rId4">
            <a:alphaModFix/>
          </a:blip>
          <a:stretch>
            <a:fillRect/>
          </a:stretch>
        </p:blipFill>
        <p:spPr>
          <a:xfrm>
            <a:off x="100600" y="4642501"/>
            <a:ext cx="1747110" cy="4287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99975" y="550525"/>
            <a:ext cx="7204200" cy="2021225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sz="2000">
                <a:solidFill>
                  <a:schemeClr val="dk2"/>
                </a:solidFill>
              </a:rPr>
              <a:t>②</a:t>
            </a:r>
            <a:r>
              <a:rPr lang="ko" sz="2000">
                <a:solidFill>
                  <a:schemeClr val="dk2"/>
                </a:solidFill>
              </a:rPr>
              <a:t>데이터 </a:t>
            </a:r>
            <a:r>
              <a:rPr lang="ko-KR" altLang="en-US" sz="2000">
                <a:solidFill>
                  <a:schemeClr val="dk2"/>
                </a:solidFill>
              </a:rPr>
              <a:t>입력</a:t>
            </a:r>
            <a:endParaRPr lang="ko-KR" altLang="en-US" sz="2000">
              <a:solidFill>
                <a:schemeClr val="dk2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Char char="-"/>
              <a:defRPr/>
            </a:pPr>
            <a:r>
              <a:rPr lang="ko-KR" altLang="en-US" sz="1800">
                <a:solidFill>
                  <a:schemeClr val="dk2"/>
                </a:solidFill>
              </a:rPr>
              <a:t>추가 데이터 </a:t>
            </a:r>
            <a:r>
              <a:rPr lang="en-US" altLang="ko-KR" sz="1800">
                <a:solidFill>
                  <a:schemeClr val="dk2"/>
                </a:solidFill>
              </a:rPr>
              <a:t>:</a:t>
            </a:r>
            <a:r>
              <a:rPr lang="ko-KR" altLang="en-US" sz="1800">
                <a:solidFill>
                  <a:schemeClr val="dk2"/>
                </a:solidFill>
              </a:rPr>
              <a:t> 소유주를 통해 확인한 데이터</a:t>
            </a:r>
            <a:endParaRPr lang="ko-KR" altLang="en-US" sz="1800">
              <a:solidFill>
                <a:schemeClr val="dk2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Char char="-"/>
              <a:defRPr/>
            </a:pPr>
            <a:endParaRPr lang="ko-KR" altLang="en-US" sz="1800">
              <a:solidFill>
                <a:schemeClr val="dk2"/>
              </a:solidFill>
            </a:endParaRPr>
          </a:p>
        </p:txBody>
      </p:sp>
      <p:pic>
        <p:nvPicPr>
          <p:cNvPr id="78" name="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989611" y="1791641"/>
            <a:ext cx="6546272" cy="156021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6" title="png 2.png"/>
          <p:cNvPicPr/>
          <p:nvPr/>
        </p:nvPicPr>
        <p:blipFill rotWithShape="1">
          <a:blip r:embed="rId3">
            <a:alphaModFix/>
          </a:blip>
          <a:stretch>
            <a:fillRect/>
          </a:stretch>
        </p:blipFill>
        <p:spPr>
          <a:xfrm>
            <a:off x="7369199" y="4672476"/>
            <a:ext cx="1667323" cy="36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6"/>
          <p:cNvPicPr/>
          <p:nvPr/>
        </p:nvPicPr>
        <p:blipFill rotWithShape="1">
          <a:blip r:embed="rId4">
            <a:alphaModFix/>
          </a:blip>
          <a:stretch>
            <a:fillRect/>
          </a:stretch>
        </p:blipFill>
        <p:spPr>
          <a:xfrm>
            <a:off x="100600" y="4642501"/>
            <a:ext cx="1747110" cy="4287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99975" y="550525"/>
            <a:ext cx="7204200" cy="2021225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sz="2000">
                <a:solidFill>
                  <a:schemeClr val="dk2"/>
                </a:solidFill>
              </a:rPr>
              <a:t>②</a:t>
            </a:r>
            <a:r>
              <a:rPr lang="ko" sz="2000">
                <a:solidFill>
                  <a:schemeClr val="dk2"/>
                </a:solidFill>
              </a:rPr>
              <a:t>데이터 </a:t>
            </a:r>
            <a:r>
              <a:rPr lang="ko-KR" altLang="en-US" sz="2000">
                <a:solidFill>
                  <a:schemeClr val="dk2"/>
                </a:solidFill>
              </a:rPr>
              <a:t>입력</a:t>
            </a:r>
            <a:endParaRPr lang="ko-KR" altLang="en-US" sz="2000">
              <a:solidFill>
                <a:schemeClr val="dk2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Char char="-"/>
              <a:defRPr/>
            </a:pPr>
            <a:r>
              <a:rPr lang="ko-KR" altLang="en-US" sz="1800">
                <a:solidFill>
                  <a:schemeClr val="dk2"/>
                </a:solidFill>
              </a:rPr>
              <a:t>함수 데이터 </a:t>
            </a:r>
            <a:r>
              <a:rPr lang="en-US" altLang="ko-KR" sz="1800">
                <a:solidFill>
                  <a:schemeClr val="dk2"/>
                </a:solidFill>
              </a:rPr>
              <a:t>:</a:t>
            </a:r>
            <a:r>
              <a:rPr lang="ko-KR" altLang="en-US" sz="1800">
                <a:solidFill>
                  <a:schemeClr val="dk2"/>
                </a:solidFill>
              </a:rPr>
              <a:t> 취합된 자료로부터 도출된 데이터</a:t>
            </a:r>
            <a:endParaRPr lang="ko-KR" altLang="en-US" sz="1800">
              <a:solidFill>
                <a:schemeClr val="dk2"/>
              </a:solidFill>
            </a:endParaRPr>
          </a:p>
        </p:txBody>
      </p:sp>
      <p:pic>
        <p:nvPicPr>
          <p:cNvPr id="79" name="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828799" y="1665012"/>
            <a:ext cx="7486402" cy="181347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195</ep:Words>
  <ep:PresentationFormat/>
  <ep:Paragraphs>45</ep:Paragraphs>
  <ep:Slides>13</ep:Slides>
  <ep:Notes>11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ep:HeadingPairs>
  <ep:TitlesOfParts>
    <vt:vector size="14" baseType="lpstr">
      <vt:lpstr>Simple Light</vt:lpstr>
      <vt:lpstr>부동산중개와 AI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ant19</cp:lastModifiedBy>
  <dcterms:modified xsi:type="dcterms:W3CDTF">2024-07-05T14:05:58.593</dcterms:modified>
  <cp:revision>22</cp:revision>
  <cp:version/>
</cp:coreProperties>
</file>